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  <p:sldMasterId id="2147483653" r:id="rId2"/>
    <p:sldMasterId id="2147483654" r:id="rId3"/>
    <p:sldMasterId id="2147483655" r:id="rId4"/>
  </p:sldMasterIdLst>
  <p:notesMasterIdLst>
    <p:notesMasterId r:id="rId4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Georgia" panose="02040502050405020303" pitchFamily="18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2BF51B-B9E1-43CA-909B-6F82D2C1D248}">
  <a:tblStyle styleId="{972BF51B-B9E1-43CA-909B-6F82D2C1D24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3913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 of the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CSE Dept., SET-Jain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87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592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0339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8523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1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1987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1" name="Google Shape;29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4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5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632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172fef59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0" name="Google Shape;310;g22172fef59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g22172fef595_0_11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037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172fef59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1" name="Google Shape;321;g22172fef59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22172fef595_0_12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473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172fef59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0" name="Google Shape;330;g22172fef59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22172fef595_0_12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207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172fef59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9" name="Google Shape;339;g22172fef59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g22172fef595_0_13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24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0513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172fef59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8" name="Google Shape;348;g22172fef59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22172fef595_0_14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489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172fef59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7" name="Google Shape;357;g22172fef59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g22172fef595_0_15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1087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172fef59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g22172fef59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22172fef595_0_15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156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172fef59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5" name="Google Shape;375;g22172fef59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22172fef595_0_16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538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2172fef59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2172fef59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39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172fef59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2" name="Google Shape;392;g22172fef59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g22172fef595_0_21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5618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172fef59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3" name="Google Shape;403;g22172fef59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22172fef595_0_22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3549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172fef59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2" name="Google Shape;412;g22172fef595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g22172fef595_0_23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0978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172fef59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3" name="Google Shape;423;g22172fef59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g22172fef595_0_24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325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2172fef59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2" name="Google Shape;432;g22172fef595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g22172fef595_0_25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64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365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172fef595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1" name="Google Shape;441;g22172fef595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22172fef595_0_26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169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2172fef59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2" name="Google Shape;452;g22172fef59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3890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172fef5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172fef5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22172fef595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996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172fef59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172fef59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2172fef595_0_31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255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172fef59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2172fef59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22172fef595_0_32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195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2172fef595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2172fef595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22172fef595_0_32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5493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172fef595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2172fef595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22172fef595_0_33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4770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7" name="Google Shape;5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19301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2109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598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14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984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0395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331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660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761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ldNum" idx="12"/>
          </p:nvPr>
        </p:nvSpPr>
        <p:spPr>
          <a:xfrm>
            <a:off x="423862" y="4529137"/>
            <a:ext cx="58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85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dt" idx="10"/>
          </p:nvPr>
        </p:nvSpPr>
        <p:spPr>
          <a:xfrm>
            <a:off x="1943100" y="6103937"/>
            <a:ext cx="9525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ftr" idx="11"/>
          </p:nvPr>
        </p:nvSpPr>
        <p:spPr>
          <a:xfrm>
            <a:off x="2895600" y="6103937"/>
            <a:ext cx="487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ldNum" idx="12"/>
          </p:nvPr>
        </p:nvSpPr>
        <p:spPr>
          <a:xfrm>
            <a:off x="7948612" y="6140450"/>
            <a:ext cx="7762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(#)  of 12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dt" idx="10"/>
          </p:nvPr>
        </p:nvSpPr>
        <p:spPr>
          <a:xfrm>
            <a:off x="1943100" y="6103937"/>
            <a:ext cx="9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ftr" idx="11"/>
          </p:nvPr>
        </p:nvSpPr>
        <p:spPr>
          <a:xfrm>
            <a:off x="2895600" y="610393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7948612" y="6140450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(#)  of 12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dt" idx="10"/>
          </p:nvPr>
        </p:nvSpPr>
        <p:spPr>
          <a:xfrm>
            <a:off x="1943100" y="6103937"/>
            <a:ext cx="9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"/>
          <p:cNvSpPr txBox="1">
            <a:spLocks noGrp="1"/>
          </p:cNvSpPr>
          <p:nvPr>
            <p:ph type="ftr" idx="11"/>
          </p:nvPr>
        </p:nvSpPr>
        <p:spPr>
          <a:xfrm>
            <a:off x="2895600" y="610393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ldNum" idx="12"/>
          </p:nvPr>
        </p:nvSpPr>
        <p:spPr>
          <a:xfrm>
            <a:off x="7948612" y="6140450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(#)  of 12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5DEE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228600"/>
            <a:ext cx="1981200" cy="6638925"/>
            <a:chOff x="2487613" y="285750"/>
            <a:chExt cx="2428875" cy="5654676"/>
          </a:xfrm>
        </p:grpSpPr>
        <p:sp>
          <p:nvSpPr>
            <p:cNvPr id="11" name="Google Shape;11;p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3" name="Google Shape;23;p1"/>
          <p:cNvGrpSpPr/>
          <p:nvPr/>
        </p:nvGrpSpPr>
        <p:grpSpPr>
          <a:xfrm>
            <a:off x="20637" y="0"/>
            <a:ext cx="1952625" cy="6853237"/>
            <a:chOff x="6627813" y="196102"/>
            <a:chExt cx="1952625" cy="5677649"/>
          </a:xfrm>
        </p:grpSpPr>
        <p:sp>
          <p:nvSpPr>
            <p:cNvPr id="24" name="Google Shape;24;p1"/>
            <p:cNvSpPr/>
            <p:nvPr/>
          </p:nvSpPr>
          <p:spPr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" name="Google Shape;36;p1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-31750" y="4321175"/>
            <a:ext cx="1395412" cy="781050"/>
          </a:xfrm>
          <a:custGeom>
            <a:avLst/>
            <a:gdLst/>
            <a:ahLst/>
            <a:cxnLst/>
            <a:rect l="l" t="t" r="r" b="b"/>
            <a:pathLst>
              <a:path w="8042" h="10000" extrusionOk="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1"/>
          <p:cNvSpPr txBox="1">
            <a:spLocks noGrp="1"/>
          </p:cNvSpPr>
          <p:nvPr>
            <p:ph type="title"/>
          </p:nvPr>
        </p:nvSpPr>
        <p:spPr>
          <a:xfrm>
            <a:off x="1944687" y="623887"/>
            <a:ext cx="6589712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1"/>
          </p:nvPr>
        </p:nvSpPr>
        <p:spPr>
          <a:xfrm>
            <a:off x="1943100" y="2133600"/>
            <a:ext cx="65913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Google Shape;40;p1"/>
          <p:cNvSpPr txBox="1">
            <a:spLocks noGrp="1"/>
          </p:cNvSpPr>
          <p:nvPr>
            <p:ph type="sldNum" idx="12"/>
          </p:nvPr>
        </p:nvSpPr>
        <p:spPr>
          <a:xfrm>
            <a:off x="423862" y="4529137"/>
            <a:ext cx="58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5DEE5"/>
            </a:gs>
          </a:gsLst>
          <a:lin ang="5400000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0" y="228600"/>
            <a:ext cx="1981200" cy="6638925"/>
            <a:chOff x="2487613" y="285750"/>
            <a:chExt cx="2428875" cy="5654676"/>
          </a:xfrm>
        </p:grpSpPr>
        <p:sp>
          <p:nvSpPr>
            <p:cNvPr id="47" name="Google Shape;47;p3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" name="Google Shape;59;p3"/>
          <p:cNvGrpSpPr/>
          <p:nvPr/>
        </p:nvGrpSpPr>
        <p:grpSpPr>
          <a:xfrm>
            <a:off x="20637" y="0"/>
            <a:ext cx="1952625" cy="6853237"/>
            <a:chOff x="6627813" y="196102"/>
            <a:chExt cx="1952625" cy="5677649"/>
          </a:xfrm>
        </p:grpSpPr>
        <p:sp>
          <p:nvSpPr>
            <p:cNvPr id="60" name="Google Shape;60;p3"/>
            <p:cNvSpPr/>
            <p:nvPr/>
          </p:nvSpPr>
          <p:spPr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2" name="Google Shape;72;p3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3"/>
          <p:cNvSpPr/>
          <p:nvPr/>
        </p:nvSpPr>
        <p:spPr>
          <a:xfrm rot="10800000" flipH="1">
            <a:off x="0" y="711200"/>
            <a:ext cx="1358900" cy="508000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1944687" y="623887"/>
            <a:ext cx="6589712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1943100" y="2133600"/>
            <a:ext cx="65913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dt" idx="10"/>
          </p:nvPr>
        </p:nvSpPr>
        <p:spPr>
          <a:xfrm>
            <a:off x="1943100" y="6103937"/>
            <a:ext cx="9525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ftr" idx="11"/>
          </p:nvPr>
        </p:nvSpPr>
        <p:spPr>
          <a:xfrm>
            <a:off x="2895600" y="6103937"/>
            <a:ext cx="487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sldNum" idx="12"/>
          </p:nvPr>
        </p:nvSpPr>
        <p:spPr>
          <a:xfrm>
            <a:off x="7948612" y="6140450"/>
            <a:ext cx="7762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(#)  of 12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5DEE5"/>
            </a:gs>
          </a:gsLst>
          <a:lin ang="5400012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5"/>
          <p:cNvGrpSpPr/>
          <p:nvPr/>
        </p:nvGrpSpPr>
        <p:grpSpPr>
          <a:xfrm>
            <a:off x="34" y="228612"/>
            <a:ext cx="1981234" cy="6639155"/>
            <a:chOff x="2487613" y="285750"/>
            <a:chExt cx="2428875" cy="5654676"/>
          </a:xfrm>
        </p:grpSpPr>
        <p:sp>
          <p:nvSpPr>
            <p:cNvPr id="87" name="Google Shape;87;p5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2573338" y="2817813"/>
              <a:ext cx="700088" cy="2835274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3148013" y="1282700"/>
              <a:ext cx="1768475" cy="3448051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803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20637" y="9"/>
            <a:ext cx="1952625" cy="6853490"/>
            <a:chOff x="6627813" y="196102"/>
            <a:chExt cx="1952625" cy="5677649"/>
          </a:xfrm>
        </p:grpSpPr>
        <p:sp>
          <p:nvSpPr>
            <p:cNvPr id="100" name="Google Shape;100;p5"/>
            <p:cNvSpPr/>
            <p:nvPr/>
          </p:nvSpPr>
          <p:spPr>
            <a:xfrm>
              <a:off x="6627813" y="196102"/>
              <a:ext cx="409575" cy="3646489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037388" y="3811588"/>
              <a:ext cx="457200" cy="1852614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2" name="Google Shape;112;p5"/>
          <p:cNvSpPr/>
          <p:nvPr/>
        </p:nvSpPr>
        <p:spPr>
          <a:xfrm>
            <a:off x="0" y="0"/>
            <a:ext cx="1827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5"/>
          <p:cNvSpPr/>
          <p:nvPr/>
        </p:nvSpPr>
        <p:spPr>
          <a:xfrm rot="10800000" flipH="1">
            <a:off x="0" y="711200"/>
            <a:ext cx="1358891" cy="508000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1944687" y="623887"/>
            <a:ext cx="6589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1943100" y="2133600"/>
            <a:ext cx="65913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dt" idx="10"/>
          </p:nvPr>
        </p:nvSpPr>
        <p:spPr>
          <a:xfrm>
            <a:off x="1943100" y="6103937"/>
            <a:ext cx="9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ftr" idx="11"/>
          </p:nvPr>
        </p:nvSpPr>
        <p:spPr>
          <a:xfrm>
            <a:off x="2895600" y="610393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ldNum" idx="12"/>
          </p:nvPr>
        </p:nvSpPr>
        <p:spPr>
          <a:xfrm>
            <a:off x="7948612" y="6140450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(#)  of 12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5DEE5"/>
            </a:gs>
          </a:gsLst>
          <a:lin ang="5400012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7"/>
          <p:cNvGrpSpPr/>
          <p:nvPr/>
        </p:nvGrpSpPr>
        <p:grpSpPr>
          <a:xfrm>
            <a:off x="34" y="228612"/>
            <a:ext cx="1981234" cy="6639155"/>
            <a:chOff x="2487613" y="285750"/>
            <a:chExt cx="2428875" cy="5654676"/>
          </a:xfrm>
        </p:grpSpPr>
        <p:sp>
          <p:nvSpPr>
            <p:cNvPr id="127" name="Google Shape;127;p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2573338" y="2817813"/>
              <a:ext cx="700088" cy="2835274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148013" y="1282700"/>
              <a:ext cx="1768475" cy="3448051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84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39" name="Google Shape;139;p7"/>
          <p:cNvGrpSpPr/>
          <p:nvPr/>
        </p:nvGrpSpPr>
        <p:grpSpPr>
          <a:xfrm>
            <a:off x="20637" y="9"/>
            <a:ext cx="1952625" cy="6853490"/>
            <a:chOff x="6627813" y="196102"/>
            <a:chExt cx="1952625" cy="5677649"/>
          </a:xfrm>
        </p:grpSpPr>
        <p:sp>
          <p:nvSpPr>
            <p:cNvPr id="140" name="Google Shape;140;p7"/>
            <p:cNvSpPr/>
            <p:nvPr/>
          </p:nvSpPr>
          <p:spPr>
            <a:xfrm>
              <a:off x="6627813" y="196102"/>
              <a:ext cx="409575" cy="3646489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7037388" y="3811588"/>
              <a:ext cx="457200" cy="1852614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2" name="Google Shape;152;p7"/>
          <p:cNvSpPr/>
          <p:nvPr/>
        </p:nvSpPr>
        <p:spPr>
          <a:xfrm>
            <a:off x="0" y="0"/>
            <a:ext cx="1827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7"/>
          <p:cNvSpPr/>
          <p:nvPr/>
        </p:nvSpPr>
        <p:spPr>
          <a:xfrm rot="10800000" flipH="1">
            <a:off x="0" y="711200"/>
            <a:ext cx="1358891" cy="508000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1944687" y="623887"/>
            <a:ext cx="6589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body" idx="1"/>
          </p:nvPr>
        </p:nvSpPr>
        <p:spPr>
          <a:xfrm>
            <a:off x="1943100" y="2133600"/>
            <a:ext cx="65913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dt" idx="10"/>
          </p:nvPr>
        </p:nvSpPr>
        <p:spPr>
          <a:xfrm>
            <a:off x="1943100" y="6103937"/>
            <a:ext cx="9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ftr" idx="11"/>
          </p:nvPr>
        </p:nvSpPr>
        <p:spPr>
          <a:xfrm>
            <a:off x="2895600" y="610393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8" name="Google Shape;158;p7"/>
          <p:cNvSpPr txBox="1">
            <a:spLocks noGrp="1"/>
          </p:cNvSpPr>
          <p:nvPr>
            <p:ph type="sldNum" idx="12"/>
          </p:nvPr>
        </p:nvSpPr>
        <p:spPr>
          <a:xfrm>
            <a:off x="7948612" y="6140450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  <a:defRPr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(#)  of 12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876300" y="42862"/>
            <a:ext cx="8153400" cy="858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mbria"/>
              <a:buNone/>
            </a:pPr>
            <a:r>
              <a:rPr lang="en-US" sz="2400" b="1" i="0" u="none" strike="noStrike" cap="non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DAYANANDA SAGAR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E5672"/>
              </a:buClr>
              <a:buSzPts val="2000"/>
              <a:buFont typeface="Cambria"/>
              <a:buNone/>
            </a:pPr>
            <a:r>
              <a:rPr lang="en-US" sz="2000" b="1" i="0" u="none" strike="noStrike" cap="none">
                <a:solidFill>
                  <a:srgbClr val="0E5672"/>
                </a:solidFill>
                <a:latin typeface="Cambria"/>
                <a:ea typeface="Cambria"/>
                <a:cs typeface="Cambria"/>
                <a:sym typeface="Cambria"/>
              </a:rPr>
              <a:t>SCHOOL OF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876300" y="2779697"/>
            <a:ext cx="77724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b="1">
                <a:solidFill>
                  <a:srgbClr val="420408"/>
                </a:solidFill>
                <a:latin typeface="Calibri"/>
                <a:ea typeface="Calibri"/>
                <a:cs typeface="Calibri"/>
                <a:sym typeface="Calibri"/>
              </a:rPr>
              <a:t>PERFORMANCE IMPROVEMENT OF ML ALGORITHMS FOR WEATHER FORECASTING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1619250" y="2084387"/>
            <a:ext cx="59055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Major Project </a:t>
            </a:r>
            <a:r>
              <a:rPr lang="en-US" sz="2400" b="1" i="0" u="none" strike="noStrike" cap="none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Stage-II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2590800" y="5105400"/>
            <a:ext cx="3962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Suvik Sharma M S ENG19CS0327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Varsha R ENG19CS0354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Vignesh S ENG19CS0360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Yashodha C R ENG19CS0368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462"/>
            <a:ext cx="1284287" cy="1112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381000" y="1319212"/>
            <a:ext cx="8763000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47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D0D47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1809750" y="3887787"/>
            <a:ext cx="59055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1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003217"/>
                </a:solidFill>
                <a:latin typeface="Calibri"/>
                <a:ea typeface="Calibri"/>
                <a:cs typeface="Calibri"/>
                <a:sym typeface="Calibri"/>
              </a:rPr>
              <a:t>Under the Supervision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1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003217"/>
                </a:solidFill>
                <a:latin typeface="Calibri"/>
                <a:ea typeface="Calibri"/>
                <a:cs typeface="Calibri"/>
                <a:sym typeface="Calibri"/>
              </a:rPr>
              <a:t> Prof. </a:t>
            </a:r>
            <a:r>
              <a:rPr lang="en-US" sz="2000" b="1">
                <a:solidFill>
                  <a:srgbClr val="003217"/>
                </a:solidFill>
                <a:latin typeface="Calibri"/>
                <a:ea typeface="Calibri"/>
                <a:cs typeface="Calibri"/>
                <a:sym typeface="Calibri"/>
              </a:rPr>
              <a:t>Vedashree L 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423862" y="4529137"/>
            <a:ext cx="584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p18"/>
          <p:cNvGraphicFramePr/>
          <p:nvPr/>
        </p:nvGraphicFramePr>
        <p:xfrm>
          <a:off x="240625" y="6912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{972BF51B-B9E1-43CA-909B-6F82D2C1D248}</a:tableStyleId>
              </a:tblPr>
              <a:tblGrid>
                <a:gridCol w="1616075"/>
                <a:gridCol w="1919275"/>
                <a:gridCol w="1752600"/>
                <a:gridCol w="1754175"/>
                <a:gridCol w="1752600"/>
              </a:tblGrid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Author’s name / Paper title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Conference/Journal name &amp; year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Technology/Design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 shared by author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Inference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</a:tr>
              <a:tr h="67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ensemble of neural networks for weather forecasting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Springer , Journal , May 2020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MLPN, ANN 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Hourly weather forecasting using the input given.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multiple neural networks to improve the accuracy.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learning‑based effective fine‑grained weather forecasting model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Springer, Journal,22 June 2020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LSTM, TCN (Temporal convolutional neural network)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model be deployed in a selected geographical region for fine-grained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to medium-term weather prediction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Multiple parameters are used in order to improve the accuracy of the model.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Multi-class Weather Forecasting from Twitter Using Machine Learning Approaches</a:t>
                      </a:r>
                      <a:endParaRPr sz="2300" b="1" i="0" u="none" strike="noStrike" cap="none">
                        <a:solidFill>
                          <a:srgbClr val="505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endParaRPr sz="2300" b="1" i="0" u="none" strike="noStrike" cap="none">
                        <a:solidFill>
                          <a:srgbClr val="505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Elsevier , Conference , 4 sept 2020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SVM, Naive Bayes &amp; LR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multi-class classification for multidimensional data.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 substantially out performed as compared to other models.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 does not depend on number of size of the data dimensions.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</a:tr>
              <a:tr h="1096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Weather Forecasting System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Intelligent Multi Agent-Based Fuzzy Neural Network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, Journal , August 2020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iJade( intelligent java development environment)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with time series and fuzzy logic 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and giving accurate output.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</a:tr>
            </a:tbl>
          </a:graphicData>
        </a:graphic>
      </p:graphicFrame>
      <p:sp>
        <p:nvSpPr>
          <p:cNvPr id="258" name="Google Shape;258;p18"/>
          <p:cNvSpPr txBox="1"/>
          <p:nvPr/>
        </p:nvSpPr>
        <p:spPr>
          <a:xfrm>
            <a:off x="2005350" y="627798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7159152" y="6277979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title"/>
          </p:nvPr>
        </p:nvSpPr>
        <p:spPr>
          <a:xfrm>
            <a:off x="1676400" y="573087"/>
            <a:ext cx="6589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600"/>
              <a:buFont typeface="Calibri"/>
              <a:buNone/>
            </a:pPr>
            <a:r>
              <a:rPr lang="en-US" sz="36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1371600" y="6099175"/>
            <a:ext cx="10668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9"/>
          <p:cNvSpPr txBox="1"/>
          <p:nvPr/>
        </p:nvSpPr>
        <p:spPr>
          <a:xfrm>
            <a:off x="1178351" y="1591577"/>
            <a:ext cx="7446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model is based in python and hard coded on Jupyter Notebook.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front end of our end-product, will be using Front end tech stack i.e., HTML, CSS, JS &amp; React library.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data points from the data set, we will be displaying features of weather such as temperature, humidity, wind speed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 is depicted below.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19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>
            <a:spLocks noGrp="1"/>
          </p:cNvSpPr>
          <p:nvPr>
            <p:ph type="title"/>
          </p:nvPr>
        </p:nvSpPr>
        <p:spPr>
          <a:xfrm>
            <a:off x="1466850" y="225425"/>
            <a:ext cx="6589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Framework</a:t>
            </a:r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1371600" y="6099175"/>
            <a:ext cx="10668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876" y="1449387"/>
            <a:ext cx="8065137" cy="3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 txBox="1"/>
          <p:nvPr/>
        </p:nvSpPr>
        <p:spPr>
          <a:xfrm>
            <a:off x="2828925" y="5272087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Fig.2. Data Workflow of Weather Forecasting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0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1751725" y="227529"/>
            <a:ext cx="65892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100" y="1090104"/>
            <a:ext cx="4268931" cy="482992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 txBox="1"/>
          <p:nvPr/>
        </p:nvSpPr>
        <p:spPr>
          <a:xfrm>
            <a:off x="3439055" y="5971148"/>
            <a:ext cx="321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Fig.3. Design architecture of EDA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1996525" y="637521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7150327" y="637520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0991" y="378643"/>
            <a:ext cx="3863789" cy="5673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2"/>
          <p:cNvSpPr txBox="1"/>
          <p:nvPr/>
        </p:nvSpPr>
        <p:spPr>
          <a:xfrm>
            <a:off x="6501597" y="3506772"/>
            <a:ext cx="289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Fig.4.Work flow of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ML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2005350" y="626031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7159152" y="626030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Weather App Architecture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63" y="1463735"/>
            <a:ext cx="8424864" cy="393054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3"/>
          <p:cNvSpPr txBox="1"/>
          <p:nvPr/>
        </p:nvSpPr>
        <p:spPr>
          <a:xfrm>
            <a:off x="2429700" y="5599087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Architecture of Weather Forecasting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2005350" y="611168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7159152" y="6111679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/>
        </p:nvSpPr>
        <p:spPr>
          <a:xfrm>
            <a:off x="2605120" y="5740190"/>
            <a:ext cx="471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/>
          </p:nvPr>
        </p:nvSpPr>
        <p:spPr>
          <a:xfrm>
            <a:off x="1491075" y="247647"/>
            <a:ext cx="63222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Experimentation Results on Different ML Models</a:t>
            </a:r>
            <a:endParaRPr/>
          </a:p>
        </p:txBody>
      </p:sp>
      <p:pic>
        <p:nvPicPr>
          <p:cNvPr id="315" name="Google Shape;31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20027"/>
            <a:ext cx="8839196" cy="241796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 txBox="1"/>
          <p:nvPr/>
        </p:nvSpPr>
        <p:spPr>
          <a:xfrm>
            <a:off x="2350425" y="5272075"/>
            <a:ext cx="460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Implementation of Gaussian Naive Bayes Classifier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7203"/>
            <a:ext cx="9143998" cy="232359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 txBox="1"/>
          <p:nvPr/>
        </p:nvSpPr>
        <p:spPr>
          <a:xfrm>
            <a:off x="2378050" y="5041875"/>
            <a:ext cx="478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Complement Naive Bayes Classifier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01567"/>
            <a:ext cx="9143999" cy="265486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 txBox="1"/>
          <p:nvPr/>
        </p:nvSpPr>
        <p:spPr>
          <a:xfrm>
            <a:off x="2208300" y="5124688"/>
            <a:ext cx="472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Categorical Naive Bayes Classifier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33658"/>
            <a:ext cx="9144001" cy="239068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7"/>
          <p:cNvSpPr txBox="1"/>
          <p:nvPr/>
        </p:nvSpPr>
        <p:spPr>
          <a:xfrm>
            <a:off x="2291550" y="4980425"/>
            <a:ext cx="456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 Bernoulli Naive Bayes Classifier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1676400" y="573087"/>
            <a:ext cx="6589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10"/>
          <p:cNvSpPr txBox="1">
            <a:spLocks noGrp="1"/>
          </p:cNvSpPr>
          <p:nvPr>
            <p:ph type="body" idx="1"/>
          </p:nvPr>
        </p:nvSpPr>
        <p:spPr>
          <a:xfrm>
            <a:off x="1674812" y="1616647"/>
            <a:ext cx="6591300" cy="3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80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80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80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80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Impact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80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of the Art 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80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Deliverables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180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950912" y="6165850"/>
            <a:ext cx="10668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10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8352"/>
            <a:ext cx="9144001" cy="438129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8"/>
          <p:cNvSpPr txBox="1"/>
          <p:nvPr/>
        </p:nvSpPr>
        <p:spPr>
          <a:xfrm>
            <a:off x="2101800" y="5788625"/>
            <a:ext cx="494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 Random Forest Regression Classifier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2014200" y="618961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7168002" y="618960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175" y="1054165"/>
            <a:ext cx="9143998" cy="428336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 txBox="1"/>
          <p:nvPr/>
        </p:nvSpPr>
        <p:spPr>
          <a:xfrm>
            <a:off x="2089425" y="5605238"/>
            <a:ext cx="487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Decision Tree Regression Classifier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1996525" y="618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7150327" y="618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4463"/>
            <a:ext cx="9144001" cy="430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 txBox="1"/>
          <p:nvPr/>
        </p:nvSpPr>
        <p:spPr>
          <a:xfrm>
            <a:off x="2608000" y="5691037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Calculating NP 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2005350" y="620728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7159152" y="6207279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34519"/>
            <a:ext cx="9143999" cy="396256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1"/>
          <p:cNvSpPr txBox="1"/>
          <p:nvPr/>
        </p:nvSpPr>
        <p:spPr>
          <a:xfrm>
            <a:off x="2572650" y="5652087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Calculating R2 Score for all 3 Classifiers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2014175" y="61542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31"/>
          <p:cNvSpPr txBox="1"/>
          <p:nvPr/>
        </p:nvSpPr>
        <p:spPr>
          <a:xfrm>
            <a:off x="7167977" y="61542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Acid Rain</a:t>
            </a:r>
            <a:endParaRPr/>
          </a:p>
        </p:txBody>
      </p:sp>
      <p:sp>
        <p:nvSpPr>
          <p:cNvPr id="387" name="Google Shape;387;p32"/>
          <p:cNvSpPr txBox="1">
            <a:spLocks noGrp="1"/>
          </p:cNvSpPr>
          <p:nvPr>
            <p:ph type="body" idx="1"/>
          </p:nvPr>
        </p:nvSpPr>
        <p:spPr>
          <a:xfrm>
            <a:off x="1742388" y="1540189"/>
            <a:ext cx="65919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Acid rain is a major regional-scale environmental problem all over the world.</a:t>
            </a:r>
            <a:endParaRPr/>
          </a:p>
          <a:p>
            <a:pPr marL="5143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Acid  deposition is formed from SO2 and NOx emitted to the atmosphere, largely because of fossil-fuel combustion, especially transportation sources.</a:t>
            </a:r>
            <a:endParaRPr/>
          </a:p>
          <a:p>
            <a:pPr marL="5143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According to studies atmospheric pressure had positive effects, while temperature and relative humidity had a negative influence on the concentrations of SO2 and NO2 in the atmosphere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916500"/>
            <a:ext cx="8839199" cy="132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0" y="3428997"/>
            <a:ext cx="8839199" cy="209367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2429700" y="2561525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Importing packages for pre-processing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3269250" y="5773025"/>
            <a:ext cx="260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Displaying formatted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2005350" y="624263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7159152" y="6242629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97350"/>
            <a:ext cx="8839202" cy="386328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4"/>
          <p:cNvSpPr txBox="1"/>
          <p:nvPr/>
        </p:nvSpPr>
        <p:spPr>
          <a:xfrm>
            <a:off x="3179700" y="5728525"/>
            <a:ext cx="27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Displaying top 100 records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 txBox="1"/>
          <p:nvPr/>
        </p:nvSpPr>
        <p:spPr>
          <a:xfrm>
            <a:off x="2005350" y="61100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7159152" y="61100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839199" cy="253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450" y="3202812"/>
            <a:ext cx="7820694" cy="315281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5"/>
          <p:cNvSpPr txBox="1"/>
          <p:nvPr/>
        </p:nvSpPr>
        <p:spPr>
          <a:xfrm>
            <a:off x="2723850" y="2788913"/>
            <a:ext cx="369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Displaying label encoders in array[]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5416400" y="3710000"/>
            <a:ext cx="212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lang="en-US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Stratified Sampling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1606900" y="635563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6760702" y="6355629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36375"/>
            <a:ext cx="8839199" cy="378525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 txBox="1"/>
          <p:nvPr/>
        </p:nvSpPr>
        <p:spPr>
          <a:xfrm>
            <a:off x="2429700" y="5640162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Splitting dataset into Testing &amp; Training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1996500" y="618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>
            <a:off x="7150302" y="618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36375"/>
            <a:ext cx="8839199" cy="378525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7"/>
          <p:cNvSpPr txBox="1"/>
          <p:nvPr/>
        </p:nvSpPr>
        <p:spPr>
          <a:xfrm>
            <a:off x="2429700" y="5798537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Fig.20.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Calculating precision score for the testing 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2005350" y="626913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7159152" y="6269129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1676400" y="573087"/>
            <a:ext cx="6589712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600"/>
              <a:buFont typeface="Calibri"/>
              <a:buNone/>
            </a:pPr>
            <a:r>
              <a:rPr lang="en-US" sz="32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1"/>
          </p:nvPr>
        </p:nvSpPr>
        <p:spPr>
          <a:xfrm>
            <a:off x="1676400" y="1752600"/>
            <a:ext cx="6591300" cy="377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Weather plays an important role in our everyday life.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climate is changing at a drastic rate nowadays, which makes the old prediction less effective &amp; hectic.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plan to approach the everyday unpredictable weather, with a model that helps us to forecast the weather with available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comparatively reliable application model, that forecasts better than the conventional method of the same.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 txBox="1"/>
          <p:nvPr/>
        </p:nvSpPr>
        <p:spPr>
          <a:xfrm>
            <a:off x="1943100" y="6156325"/>
            <a:ext cx="8763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839199" cy="378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4691007"/>
            <a:ext cx="8839200" cy="10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8"/>
          <p:cNvSpPr txBox="1"/>
          <p:nvPr/>
        </p:nvSpPr>
        <p:spPr>
          <a:xfrm>
            <a:off x="2661000" y="4061737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Fig.21.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Calculating F1 score for the given 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2429700" y="5899487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Checking accuracy of the used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1996500" y="620728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7150302" y="6207279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>
            <a:spLocks noGrp="1"/>
          </p:cNvSpPr>
          <p:nvPr>
            <p:ph type="title"/>
          </p:nvPr>
        </p:nvSpPr>
        <p:spPr>
          <a:xfrm>
            <a:off x="1676400" y="573087"/>
            <a:ext cx="6589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600"/>
              <a:buFont typeface="Calibri"/>
              <a:buNone/>
            </a:pPr>
            <a:r>
              <a:rPr lang="en-US" sz="32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Deliverables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39"/>
          <p:cNvSpPr txBox="1">
            <a:spLocks noGrp="1"/>
          </p:cNvSpPr>
          <p:nvPr>
            <p:ph type="body" idx="1"/>
          </p:nvPr>
        </p:nvSpPr>
        <p:spPr>
          <a:xfrm>
            <a:off x="1676400" y="1752600"/>
            <a:ext cx="6591300" cy="3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Finally this brings us to a point where we can deliver the weather prediction app onto our local machines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solves the issue of accessibility and feasibility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 better show the deliverables, we have created the weather prediction system.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designed system is much more pleasing to the eye and higher interactive than your average weather app.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1943100" y="6156325"/>
            <a:ext cx="8763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</a:pPr>
            <a:r>
              <a:rPr lang="en-US" sz="90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39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9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2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Weather Prediction System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5" name="Google Shape;4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1135"/>
            <a:ext cx="8839201" cy="3455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0"/>
          <p:cNvSpPr txBox="1"/>
          <p:nvPr/>
        </p:nvSpPr>
        <p:spPr>
          <a:xfrm>
            <a:off x="2429700" y="5665662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Landing page screenshot for the Weather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023025" y="607471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7176827" y="607470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9910"/>
            <a:ext cx="8839199" cy="317819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1"/>
          <p:cNvSpPr txBox="1"/>
          <p:nvPr/>
        </p:nvSpPr>
        <p:spPr>
          <a:xfrm>
            <a:off x="2623800" y="5255525"/>
            <a:ext cx="389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Wind data displayed with Interactive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41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8873"/>
            <a:ext cx="8839202" cy="306026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2"/>
          <p:cNvSpPr txBox="1"/>
          <p:nvPr/>
        </p:nvSpPr>
        <p:spPr>
          <a:xfrm>
            <a:off x="2641350" y="5226038"/>
            <a:ext cx="386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Displaying different parameters in the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7098"/>
            <a:ext cx="8839199" cy="318381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3"/>
          <p:cNvSpPr txBox="1"/>
          <p:nvPr/>
        </p:nvSpPr>
        <p:spPr>
          <a:xfrm>
            <a:off x="1633950" y="5256925"/>
            <a:ext cx="58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Displaying Radar &amp; Lightning predictions in different zones in the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1447"/>
            <a:ext cx="8839201" cy="321510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/>
        </p:nvSpPr>
        <p:spPr>
          <a:xfrm>
            <a:off x="2429700" y="5325512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Wind data for a larger area with Wind direction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44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>
            <a:spLocks noGrp="1"/>
          </p:cNvSpPr>
          <p:nvPr>
            <p:ph type="title"/>
          </p:nvPr>
        </p:nvSpPr>
        <p:spPr>
          <a:xfrm>
            <a:off x="1277144" y="462769"/>
            <a:ext cx="6589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600"/>
              <a:buFont typeface="Calibri"/>
              <a:buNone/>
            </a:pPr>
            <a:r>
              <a:rPr lang="en-US" sz="32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45"/>
          <p:cNvSpPr txBox="1">
            <a:spLocks noGrp="1"/>
          </p:cNvSpPr>
          <p:nvPr>
            <p:ph type="body" idx="1"/>
          </p:nvPr>
        </p:nvSpPr>
        <p:spPr>
          <a:xfrm>
            <a:off x="1276400" y="1471412"/>
            <a:ext cx="6591300" cy="4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[1]. K Geetha Rani, Dr D C Joy Winnie, S Sufiyah Begum, S Nirosha      ‘Designing a model for weather forecasting using machine learning’ ,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IEEE Journal, August 2020.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[2]. Bogdan Bochenek, Zbigniew Ustrnul, ‘Machine learning in weather  prediction and climate analyses – applications and perspectives’,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MDPI Atmosphere Journal, January 2022.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[3]. A H M Jakaria, Md Mosharaf Hossain, Mohammad Ashiqur         Rahman, ‘Smart weather forecasting using machine learning: a case study in Tennessee’,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Researchgate Journal, August 2020.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[4]. Nitin Singh, Saurabh Chaturvedi, Shamim Akhter, ‘Weather       forecasting using machine learning’,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IEEE Journal, December 2019.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[5].  Siddharth Singh, Mayank Kaushik, Ambuj Gupta, Anil Kumar Malviya, ‘Weather forecasting using Machine learning techniques’,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Galgotias University, February 2037.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"/>
              <a:buNone/>
            </a:pPr>
            <a:endParaRPr sz="18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"/>
              <a:buNone/>
            </a:pPr>
            <a:endParaRPr sz="1800" b="0" i="0" u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1937500" y="619281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45"/>
          <p:cNvSpPr txBox="1"/>
          <p:nvPr/>
        </p:nvSpPr>
        <p:spPr>
          <a:xfrm>
            <a:off x="7091302" y="619280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>
            <a:spLocks noGrp="1"/>
          </p:cNvSpPr>
          <p:nvPr>
            <p:ph type="body" idx="1"/>
          </p:nvPr>
        </p:nvSpPr>
        <p:spPr>
          <a:xfrm>
            <a:off x="443989" y="1208387"/>
            <a:ext cx="8458200" cy="5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[6]. Dires Negash Fente, Dheeraj Kumar Singh, ‘Weather Forecasting Using Artificial Neural Network’, IEEE, International conference  2018.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[7].Pradeep Hewage, Marcello Trovati, Ella Pereira and Ardhendu Behera ‘Deep learning-based effective fine-grained weather forecasting model’, Elsevier Journal 2020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[8]. Kumar Abhishek, M.P.Singh, Saswata Ghosh, Abhishek Anand,  ‘Weather forecasting model using Artificial Neural Network’ , Elsevier Journal ,2012.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[9]. Imran Maqsood, Muhammad Riaz Khan, Ajith Abraham , ‘An ensemble of neural networks for weather forecasting’ , Springer , Journal , May 2020.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[10].Kartika Purwandari, Join W. C.Sigalingging , Tjeng Wawan Cenggoro , Bens Pardamean,  ‘Multi-class Weather Forecasting from Twitter Using Machine Learning Approaches’ , Elsevier , Conference , 4 sep 2020.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[11]. Raymond Lee and James Liu, ‘ iJADE WeatherMAN: A Weather Forecasting System Using Intelligent Multi agent-Based Fuzzy Neural Network’ , IEEE , Journal , August 2020.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3600" b="1">
              <a:solidFill>
                <a:srgbClr val="50505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1899300" y="61984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46"/>
          <p:cNvSpPr txBox="1"/>
          <p:nvPr/>
        </p:nvSpPr>
        <p:spPr>
          <a:xfrm>
            <a:off x="7053102" y="61984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>
            <a:spLocks noGrp="1"/>
          </p:cNvSpPr>
          <p:nvPr>
            <p:ph type="sldNum" idx="12"/>
          </p:nvPr>
        </p:nvSpPr>
        <p:spPr>
          <a:xfrm>
            <a:off x="7948612" y="6140450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</a:pPr>
            <a:r>
              <a:rPr lang="en-US"/>
              <a:t>(#)  of 12</a:t>
            </a:r>
            <a:endParaRPr/>
          </a:p>
        </p:txBody>
      </p:sp>
      <p:pic>
        <p:nvPicPr>
          <p:cNvPr id="525" name="Google Shape;525;p47" descr="Say thank you to someone at Companies House - GOV.U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title"/>
          </p:nvPr>
        </p:nvSpPr>
        <p:spPr>
          <a:xfrm>
            <a:off x="1676400" y="573087"/>
            <a:ext cx="6589712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200"/>
              <a:buFont typeface="Calibri"/>
              <a:buNone/>
            </a:pPr>
            <a:r>
              <a:rPr lang="en-US" sz="32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12"/>
          <p:cNvSpPr txBox="1">
            <a:spLocks noGrp="1"/>
          </p:cNvSpPr>
          <p:nvPr>
            <p:ph type="body" idx="1"/>
          </p:nvPr>
        </p:nvSpPr>
        <p:spPr>
          <a:xfrm>
            <a:off x="1676400" y="1752600"/>
            <a:ext cx="6591300" cy="377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lot of the primary sector activities depend on weather forecasting for production &amp; entertainment i.e., Farming, Mining, Construction, Logistics &amp; Turf-related sports.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weather is a continuous, data intensive, multi dimensional, dynamic &amp; a chaotic process, and these properties make weather forecasting a formidable challenge.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Predicting the weather conventionally is not very accurate and efficient, hence we use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To be able to predict / forecast weather, to protect life, property &amp; crops.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Machine learning. Why? How? When?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1943100" y="6156325"/>
            <a:ext cx="8763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676400" y="573087"/>
            <a:ext cx="6589712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600"/>
              <a:buFont typeface="Calibri"/>
              <a:buNone/>
            </a:pPr>
            <a:r>
              <a:rPr lang="en-US" sz="32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1"/>
          </p:nvPr>
        </p:nvSpPr>
        <p:spPr>
          <a:xfrm>
            <a:off x="1676400" y="1752600"/>
            <a:ext cx="6591300" cy="377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There are a lot of weather forecasting agencies in the world that can be relied up, but however accurate any model might be, we can never expect 100% accuracy of the same.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plan to additional features to the model, or classifiers, data points available to make the prediction a little more reliable than the conventional method.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 already existing weather forecasting model will be used to apply the feature addition technique to make the model more reliable.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1943100" y="6156325"/>
            <a:ext cx="8763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1676400" y="573087"/>
            <a:ext cx="6589712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600"/>
              <a:buFont typeface="Calibri"/>
              <a:buNone/>
            </a:pPr>
            <a:r>
              <a:rPr lang="en-US" sz="32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Impact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14"/>
          <p:cNvSpPr txBox="1">
            <a:spLocks noGrp="1"/>
          </p:cNvSpPr>
          <p:nvPr>
            <p:ph type="body" idx="1"/>
          </p:nvPr>
        </p:nvSpPr>
        <p:spPr>
          <a:xfrm>
            <a:off x="1676400" y="1752600"/>
            <a:ext cx="6591300" cy="377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Almost 10% of global deaths (approximately 5 million deaths every year) can be attributed to abnormally hot or cold temperatures.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Climate change affects the social &amp; environmental determinants of health – clean air, safe drinking water, food &amp; shelter.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There are a variety of end users to weather forecasting.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Weather warnings are important as they can be used to protect life &amp; property.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1943100" y="6156325"/>
            <a:ext cx="8763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2005350" y="58007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59152" y="58007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1619250" y="397000"/>
            <a:ext cx="59055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2800"/>
              <a:buFont typeface="Times New Roman"/>
              <a:buNone/>
            </a:pPr>
            <a:r>
              <a:rPr lang="en-US" sz="29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weather forecasting</a:t>
            </a:r>
            <a:endParaRPr sz="3700" b="1"/>
          </a:p>
        </p:txBody>
      </p:sp>
      <p:sp>
        <p:nvSpPr>
          <p:cNvPr id="230" name="Google Shape;230;p15"/>
          <p:cNvSpPr txBox="1"/>
          <p:nvPr/>
        </p:nvSpPr>
        <p:spPr>
          <a:xfrm>
            <a:off x="1943100" y="6103937"/>
            <a:ext cx="9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entury Gothic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675" y="1419225"/>
            <a:ext cx="5962650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5"/>
          <p:cNvSpPr txBox="1"/>
          <p:nvPr/>
        </p:nvSpPr>
        <p:spPr>
          <a:xfrm>
            <a:off x="2641800" y="5652087"/>
            <a:ext cx="428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End Users of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Weather Forecasting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 txBox="1"/>
          <p:nvPr/>
        </p:nvSpPr>
        <p:spPr>
          <a:xfrm>
            <a:off x="1996525" y="60112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7150327" y="60112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>
            <a:spLocks noGrp="1"/>
          </p:cNvSpPr>
          <p:nvPr>
            <p:ph type="title"/>
          </p:nvPr>
        </p:nvSpPr>
        <p:spPr>
          <a:xfrm>
            <a:off x="1882775" y="331787"/>
            <a:ext cx="53784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81AA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1581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of the Art-work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41" name="Google Shape;241;p16"/>
          <p:cNvGraphicFramePr/>
          <p:nvPr/>
        </p:nvGraphicFramePr>
        <p:xfrm>
          <a:off x="485114" y="13271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{972BF51B-B9E1-43CA-909B-6F82D2C1D248}</a:tableStyleId>
              </a:tblPr>
              <a:tblGrid>
                <a:gridCol w="1690675"/>
                <a:gridCol w="1692275"/>
                <a:gridCol w="1690675"/>
                <a:gridCol w="1690675"/>
                <a:gridCol w="1692275"/>
              </a:tblGrid>
              <a:tr h="635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Author’s name / Paper title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Conference/Journal name &amp; year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Technology/Design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 shared by author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Inference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</a:tr>
              <a:tr h="145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Designing a model for weather forecasting using machine learning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IEEE, International Conference on Electronics and Sustainable Communication Systems, August 2020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Hidden Markov Model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HMM can be used for speech recognition, pattern matching, etc.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Predicts weather based on mathematical model, it is based on time-series data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</a:tr>
              <a:tr h="1231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Weather forecasting using machine learning techniques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KNIT,  International Conference on Advanced Computing and Software Engineering, May 2019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SVM, ANN &amp; RNN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Comparing prediction models with a windowed duration of 8 weeks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Calculated RMS error,  RNN is implied to be a better method for weather forecasting.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</a:tr>
              <a:tr h="145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 weather forecasting using machine learning: a case study in Tennessee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Researchgate, Tennessee Tech University, August 2020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 Regression model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-US" sz="1200" i="0" u="none" strike="noStrike" cap="none" baseline="30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</a:t>
                      </a: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result set, shows accuracy of weather prediction in 1</a:t>
                      </a:r>
                      <a:r>
                        <a:rPr lang="en-US" sz="1200" i="0" u="none" strike="noStrike" cap="none" baseline="30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</a:t>
                      </a: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city, 2</a:t>
                      </a:r>
                      <a:r>
                        <a:rPr lang="en-US" sz="1200" i="0" u="none" strike="noStrike" cap="none" baseline="30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nd</a:t>
                      </a: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result set shows performance improvement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Utilizing historical data to predict weather accurately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</a:tr>
            </a:tbl>
          </a:graphicData>
        </a:graphic>
      </p:graphicFrame>
      <p:sp>
        <p:nvSpPr>
          <p:cNvPr id="242" name="Google Shape;242;p16"/>
          <p:cNvSpPr txBox="1"/>
          <p:nvPr/>
        </p:nvSpPr>
        <p:spPr>
          <a:xfrm>
            <a:off x="2014200" y="6383287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7168002" y="6383279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" name="Google Shape;249;p17"/>
          <p:cNvGraphicFramePr/>
          <p:nvPr/>
        </p:nvGraphicFramePr>
        <p:xfrm>
          <a:off x="433907" y="6914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{972BF51B-B9E1-43CA-909B-6F82D2C1D248}</a:tableStyleId>
              </a:tblPr>
              <a:tblGrid>
                <a:gridCol w="1558925"/>
                <a:gridCol w="1803400"/>
                <a:gridCol w="1738300"/>
                <a:gridCol w="1690675"/>
                <a:gridCol w="1692275"/>
              </a:tblGrid>
              <a:tr h="49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Author’s name / Paper title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Conference/Journal name &amp; year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Technology/Design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 shared by author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Times New Roman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Inference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5991"/>
                    </a:solidFill>
                  </a:tcPr>
                </a:tc>
              </a:tr>
              <a:tr h="962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Weather forecasting using machine learning algorithm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IEEE, International Conference of Signal Processing &amp; Communication,  December 2019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 classification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Whether it will rain or not on a particular day, using real data from sensor.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DHT sensor for real time and the graph given shows dependency on temperature, humidity and pressure.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</a:tr>
              <a:tr h="85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Weather forecasting using machine learning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SSRN, Galgotias University, February 20</a:t>
                      </a: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Supervised learning – Random forest, Choice Tree, Regression &amp; Boosting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Relationship between Temperature altitude / latitude relationship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1 wrong prediction, the square may skew the entire data model. More problematic when there is noisy data.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</a:tr>
              <a:tr h="187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Weather Forecasting Using Artificial Neural Network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IEEE, International conference  2018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 such as temperature, precipitation, wind speed and so on are used to train an LSTM model and then predict the weather from the obtained data.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 model provides better &amp; accurate results for weather forecasting.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11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proposed method i.e., LSTM model produces better weather weather forecasting than Back tracking, Feed forward neural network, Clustering and back propagation, Radial basis function network, &amp; ANN using fireworks algorithm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1DC"/>
                    </a:solidFill>
                  </a:tcPr>
                </a:tc>
              </a:tr>
              <a:tr h="99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Times New Roman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Weather forecasting model using Artificial Neural Network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Times New Roman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Elsevier , Journal , 2012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Times New Roman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 forward network used by the model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Times New Roman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 forward network used by the model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Times New Roman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Increasing the number of neurons to the system, increases the performance.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Times New Roman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Increasing number of samples, increases performance.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AEE"/>
                    </a:solidFill>
                  </a:tcPr>
                </a:tc>
              </a:tr>
            </a:tbl>
          </a:graphicData>
        </a:graphic>
      </p:graphicFrame>
      <p:sp>
        <p:nvSpPr>
          <p:cNvPr id="250" name="Google Shape;250;p17"/>
          <p:cNvSpPr txBox="1"/>
          <p:nvPr/>
        </p:nvSpPr>
        <p:spPr>
          <a:xfrm>
            <a:off x="1992825" y="6295662"/>
            <a:ext cx="48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CSE., SOE-Dayananda Sagar University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7146627" y="6295654"/>
            <a:ext cx="7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r>
              <a:rPr lang="en-US" sz="9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3</a:t>
            </a:r>
            <a:r>
              <a:rPr lang="en-US" sz="9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2201</Words>
  <Application>Microsoft Office PowerPoint</Application>
  <PresentationFormat>On-screen Show (4:3)</PresentationFormat>
  <Paragraphs>292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Cambria</vt:lpstr>
      <vt:lpstr>Calibri</vt:lpstr>
      <vt:lpstr>Noto Sans Symbols</vt:lpstr>
      <vt:lpstr>Century Gothic</vt:lpstr>
      <vt:lpstr>Georgia</vt:lpstr>
      <vt:lpstr>Noto Sans</vt:lpstr>
      <vt:lpstr>Times New Roman</vt:lpstr>
      <vt:lpstr>Arial</vt:lpstr>
      <vt:lpstr>1_Wisp</vt:lpstr>
      <vt:lpstr>2_Wisp</vt:lpstr>
      <vt:lpstr>2_Wisp</vt:lpstr>
      <vt:lpstr>2_Wisp</vt:lpstr>
      <vt:lpstr>PowerPoint Presentation</vt:lpstr>
      <vt:lpstr>Overview</vt:lpstr>
      <vt:lpstr>Abstract</vt:lpstr>
      <vt:lpstr>Problem Statement</vt:lpstr>
      <vt:lpstr>Introduction</vt:lpstr>
      <vt:lpstr>Environmental Impact</vt:lpstr>
      <vt:lpstr>Applications of weather forecasting</vt:lpstr>
      <vt:lpstr>State of the Art-work</vt:lpstr>
      <vt:lpstr>PowerPoint Presentation</vt:lpstr>
      <vt:lpstr>PowerPoint Presentation</vt:lpstr>
      <vt:lpstr>Design</vt:lpstr>
      <vt:lpstr>Design Framework</vt:lpstr>
      <vt:lpstr>Design</vt:lpstr>
      <vt:lpstr>PowerPoint Presentation</vt:lpstr>
      <vt:lpstr>Weather App Architecture</vt:lpstr>
      <vt:lpstr>Experimentation Results on Different ML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Acid 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Deliverables</vt:lpstr>
      <vt:lpstr>Weather Prediction System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2</cp:revision>
  <dcterms:modified xsi:type="dcterms:W3CDTF">2025-04-13T08:05:46Z</dcterms:modified>
</cp:coreProperties>
</file>